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3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C88712"/>
    <a:srgbClr val="F5862B"/>
    <a:srgbClr val="FCAD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6699F-AD2D-49FC-90B4-F88077F5CDF6}" type="datetimeFigureOut">
              <a:rPr lang="en-US" smtClean="0"/>
              <a:t>8/14/2014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BFA55-E4EA-4CE3-8928-D72A82C0FD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7987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6699F-AD2D-49FC-90B4-F88077F5CDF6}" type="datetimeFigureOut">
              <a:rPr lang="en-US" smtClean="0"/>
              <a:t>8/14/2014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BFA55-E4EA-4CE3-8928-D72A82C0FD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601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6699F-AD2D-49FC-90B4-F88077F5CDF6}" type="datetimeFigureOut">
              <a:rPr lang="en-US" smtClean="0"/>
              <a:t>8/14/2014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BFA55-E4EA-4CE3-8928-D72A82C0FD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8256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6699F-AD2D-49FC-90B4-F88077F5CDF6}" type="datetimeFigureOut">
              <a:rPr lang="en-US" smtClean="0"/>
              <a:t>8/14/2014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BFA55-E4EA-4CE3-8928-D72A82C0FD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3690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6699F-AD2D-49FC-90B4-F88077F5CDF6}" type="datetimeFigureOut">
              <a:rPr lang="en-US" smtClean="0"/>
              <a:t>8/14/2014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BFA55-E4EA-4CE3-8928-D72A82C0FD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5114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6699F-AD2D-49FC-90B4-F88077F5CDF6}" type="datetimeFigureOut">
              <a:rPr lang="en-US" smtClean="0"/>
              <a:t>8/14/2014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BFA55-E4EA-4CE3-8928-D72A82C0FD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0199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6699F-AD2D-49FC-90B4-F88077F5CDF6}" type="datetimeFigureOut">
              <a:rPr lang="en-US" smtClean="0"/>
              <a:t>8/14/2014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BFA55-E4EA-4CE3-8928-D72A82C0FD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6929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6699F-AD2D-49FC-90B4-F88077F5CDF6}" type="datetimeFigureOut">
              <a:rPr lang="en-US" smtClean="0"/>
              <a:t>8/14/2014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BFA55-E4EA-4CE3-8928-D72A82C0FD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49975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6699F-AD2D-49FC-90B4-F88077F5CDF6}" type="datetimeFigureOut">
              <a:rPr lang="en-US" smtClean="0"/>
              <a:t>8/14/2014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BFA55-E4EA-4CE3-8928-D72A82C0FD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5570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6699F-AD2D-49FC-90B4-F88077F5CDF6}" type="datetimeFigureOut">
              <a:rPr lang="en-US" smtClean="0"/>
              <a:t>8/14/2014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BFA55-E4EA-4CE3-8928-D72A82C0FD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845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6699F-AD2D-49FC-90B4-F88077F5CDF6}" type="datetimeFigureOut">
              <a:rPr lang="en-US" smtClean="0"/>
              <a:t>8/14/2014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BFA55-E4EA-4CE3-8928-D72A82C0FD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3708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C000"/>
            </a:gs>
            <a:gs pos="45000">
              <a:srgbClr val="FF7A00">
                <a:alpha val="71000"/>
              </a:srgbClr>
            </a:gs>
            <a:gs pos="70000">
              <a:srgbClr val="FFC000"/>
            </a:gs>
            <a:gs pos="100000">
              <a:schemeClr val="accent6">
                <a:lumMod val="75000"/>
                <a:alpha val="91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06699F-AD2D-49FC-90B4-F88077F5CDF6}" type="datetimeFigureOut">
              <a:rPr lang="en-US" smtClean="0"/>
              <a:t>8/14/2014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3BFA55-E4EA-4CE3-8928-D72A82C0FD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920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1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g"/><Relationship Id="rId5" Type="http://schemas.microsoft.com/office/2007/relationships/hdphoto" Target="../media/hdphoto2.wdp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ame 3"/>
          <p:cNvSpPr/>
          <p:nvPr/>
        </p:nvSpPr>
        <p:spPr>
          <a:xfrm>
            <a:off x="6927" y="-6927"/>
            <a:ext cx="9144000" cy="6858000"/>
          </a:xfrm>
          <a:prstGeom prst="frame">
            <a:avLst>
              <a:gd name="adj1" fmla="val 5144"/>
            </a:avLst>
          </a:prstGeom>
          <a:solidFill>
            <a:schemeClr val="accent6">
              <a:lumMod val="75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2782" y="304800"/>
            <a:ext cx="4220586" cy="268139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677" y="3422071"/>
            <a:ext cx="4425398" cy="313112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798075" y="3810000"/>
            <a:ext cx="3810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b="1" dirty="0" smtClean="0">
                <a:solidFill>
                  <a:srgbClr val="FF0000"/>
                </a:solidFill>
              </a:rPr>
              <a:t>Apricots</a:t>
            </a:r>
            <a:endParaRPr lang="en-US" sz="8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22701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4"/>
          <p:cNvSpPr>
            <a:spLocks noGrp="1"/>
          </p:cNvSpPr>
          <p:nvPr>
            <p:ph type="title"/>
          </p:nvPr>
        </p:nvSpPr>
        <p:spPr>
          <a:xfrm>
            <a:off x="685800" y="533400"/>
            <a:ext cx="7771505" cy="1142999"/>
          </a:xfrm>
        </p:spPr>
        <p:txBody>
          <a:bodyPr>
            <a:noAutofit/>
          </a:bodyPr>
          <a:lstStyle/>
          <a:p>
            <a:pPr marL="0" indent="0" algn="l">
              <a:buNone/>
            </a:pPr>
            <a:r>
              <a:rPr lang="en-US" sz="4800" dirty="0" smtClean="0"/>
              <a:t>History about</a:t>
            </a:r>
            <a:r>
              <a:rPr lang="en-US" sz="4800" b="1" dirty="0">
                <a:solidFill>
                  <a:srgbClr val="FF0000"/>
                </a:solidFill>
              </a:rPr>
              <a:t> </a:t>
            </a:r>
            <a:r>
              <a:rPr lang="en-US" sz="4800" b="1" dirty="0" smtClean="0">
                <a:solidFill>
                  <a:srgbClr val="FF0000"/>
                </a:solidFill>
              </a:rPr>
              <a:t>apricots</a:t>
            </a:r>
            <a:endParaRPr lang="en-US" sz="4800" b="1" dirty="0">
              <a:solidFill>
                <a:srgbClr val="FF0000"/>
              </a:solidFill>
            </a:endParaRPr>
          </a:p>
        </p:txBody>
      </p:sp>
      <p:sp>
        <p:nvSpPr>
          <p:cNvPr id="5" name="Frame 4"/>
          <p:cNvSpPr/>
          <p:nvPr/>
        </p:nvSpPr>
        <p:spPr>
          <a:xfrm>
            <a:off x="0" y="0"/>
            <a:ext cx="9144000" cy="2057400"/>
          </a:xfrm>
          <a:prstGeom prst="frame">
            <a:avLst/>
          </a:prstGeom>
          <a:solidFill>
            <a:schemeClr val="accent6">
              <a:lumMod val="75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6" name="Picture 5" descr="C:\Users\Stacy Kolbeck\AppData\Local\Microsoft\Windows\Temporary Internet Files\Content.Word\4417544_thumbnail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3" t="20778" r="3251" b="16888"/>
          <a:stretch/>
        </p:blipFill>
        <p:spPr bwMode="auto">
          <a:xfrm>
            <a:off x="-21382" y="2057400"/>
            <a:ext cx="9165382" cy="48006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6400800" y="4913531"/>
            <a:ext cx="2362200" cy="646331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Segoe UI Semibold" panose="020B0702040204020203" pitchFamily="34" charset="0"/>
              </a:rPr>
              <a:t>The apricot tree originated in China.</a:t>
            </a:r>
            <a:endParaRPr lang="en-US" dirty="0">
              <a:latin typeface="Segoe UI Semibold" panose="020B0702040204020203" pitchFamily="34" charset="0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7010400" y="4191000"/>
            <a:ext cx="228600" cy="72253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52400" y="5098197"/>
            <a:ext cx="3124200" cy="92333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latin typeface="Segoe UI Semibold" panose="020B0702040204020203" pitchFamily="34" charset="0"/>
              </a:rPr>
              <a:t>When settlers left </a:t>
            </a:r>
            <a:r>
              <a:rPr lang="en-US" dirty="0" smtClean="0">
                <a:latin typeface="Segoe UI Semibold" panose="020B0702040204020203" pitchFamily="34" charset="0"/>
              </a:rPr>
              <a:t>Europe, in the 1700s, they brought the apricot with them.</a:t>
            </a:r>
            <a:endParaRPr lang="en-US" dirty="0">
              <a:latin typeface="Segoe UI Semibold" panose="020B0702040204020203" pitchFamily="34" charset="0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1905000" y="4114800"/>
            <a:ext cx="342900" cy="1037541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urved Connector 11"/>
          <p:cNvCxnSpPr/>
          <p:nvPr/>
        </p:nvCxnSpPr>
        <p:spPr>
          <a:xfrm rot="10800000">
            <a:off x="4561310" y="3814466"/>
            <a:ext cx="2056979" cy="291993"/>
          </a:xfrm>
          <a:prstGeom prst="curvedConnector3">
            <a:avLst>
              <a:gd name="adj1" fmla="val 50000"/>
            </a:avLst>
          </a:prstGeom>
          <a:ln w="412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24"/>
          <p:cNvSpPr txBox="1">
            <a:spLocks noChangeArrowheads="1"/>
          </p:cNvSpPr>
          <p:nvPr/>
        </p:nvSpPr>
        <p:spPr bwMode="auto">
          <a:xfrm>
            <a:off x="3248891" y="2493962"/>
            <a:ext cx="3057525" cy="923925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>
            <a:noFill/>
            <a:miter lim="800000"/>
            <a:headEnd/>
            <a:tailEnd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Segoe UI Semibold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Segoe UI Semibold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Segoe UI Semibold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Segoe UI Semibold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Segoe UI Semibold" pitchFamily="34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 Semibold" pitchFamily="34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 Semibold" pitchFamily="34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 Semibold" pitchFamily="34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Segoe UI Semibold" pitchFamily="34" charset="0"/>
                <a:cs typeface="Arial" charset="0"/>
              </a:defRPr>
            </a:lvl9pPr>
          </a:lstStyle>
          <a:p>
            <a:r>
              <a:rPr lang="en-US" dirty="0"/>
              <a:t>As travelers visited the Caucasus they took apples across Europe </a:t>
            </a:r>
            <a:r>
              <a:rPr lang="en-US" dirty="0" smtClean="0"/>
              <a:t>.</a:t>
            </a:r>
            <a:endParaRPr lang="en-US" dirty="0"/>
          </a:p>
        </p:txBody>
      </p:sp>
      <p:cxnSp>
        <p:nvCxnSpPr>
          <p:cNvPr id="19" name="Curved Connector 18"/>
          <p:cNvCxnSpPr/>
          <p:nvPr/>
        </p:nvCxnSpPr>
        <p:spPr>
          <a:xfrm rot="10800000" flipV="1">
            <a:off x="2590800" y="3814464"/>
            <a:ext cx="1676400" cy="300336"/>
          </a:xfrm>
          <a:prstGeom prst="curvedConnector3">
            <a:avLst>
              <a:gd name="adj1" fmla="val 50000"/>
            </a:avLst>
          </a:prstGeom>
          <a:ln w="412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70651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ame 3"/>
          <p:cNvSpPr/>
          <p:nvPr/>
        </p:nvSpPr>
        <p:spPr>
          <a:xfrm>
            <a:off x="0" y="0"/>
            <a:ext cx="9144000" cy="2057400"/>
          </a:xfrm>
          <a:prstGeom prst="frame">
            <a:avLst/>
          </a:prstGeom>
          <a:solidFill>
            <a:schemeClr val="accent6">
              <a:lumMod val="75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Title 4"/>
          <p:cNvSpPr txBox="1">
            <a:spLocks/>
          </p:cNvSpPr>
          <p:nvPr/>
        </p:nvSpPr>
        <p:spPr>
          <a:xfrm>
            <a:off x="152400" y="457200"/>
            <a:ext cx="8458200" cy="1142999"/>
          </a:xfrm>
          <a:prstGeom prst="rect">
            <a:avLst/>
          </a:prstGeom>
        </p:spPr>
        <p:txBody>
          <a:bodyPr/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>
              <a:buNone/>
            </a:pPr>
            <a:r>
              <a:rPr lang="en-US" sz="5400" dirty="0" smtClean="0">
                <a:effectLst/>
              </a:rPr>
              <a:t>How do </a:t>
            </a:r>
            <a:r>
              <a:rPr lang="en-US" sz="5400" dirty="0" smtClean="0">
                <a:solidFill>
                  <a:srgbClr val="FF0000"/>
                </a:solidFill>
                <a:effectLst/>
              </a:rPr>
              <a:t>apricots</a:t>
            </a:r>
            <a:r>
              <a:rPr lang="en-US" sz="5400" dirty="0" smtClean="0">
                <a:solidFill>
                  <a:schemeClr val="accent1"/>
                </a:solidFill>
                <a:effectLst/>
              </a:rPr>
              <a:t> </a:t>
            </a:r>
            <a:r>
              <a:rPr lang="en-US" sz="5400" dirty="0" smtClean="0">
                <a:effectLst/>
              </a:rPr>
              <a:t>grow?</a:t>
            </a:r>
            <a:endParaRPr lang="en-US" sz="5400" dirty="0">
              <a:solidFill>
                <a:schemeClr val="tx1"/>
              </a:solidFill>
              <a:effectLst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96100" y="2071255"/>
            <a:ext cx="22479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Segoe UI Semibold" panose="020B0702040204020203" pitchFamily="34" charset="0"/>
              </a:rPr>
              <a:t>After pollination, we eat the </a:t>
            </a:r>
            <a:r>
              <a:rPr lang="en-US" sz="2800" u="sng" dirty="0" smtClean="0">
                <a:latin typeface="Segoe UI Semibold" panose="020B0702040204020203" pitchFamily="34" charset="0"/>
              </a:rPr>
              <a:t>swollen fruit</a:t>
            </a:r>
            <a:r>
              <a:rPr lang="en-US" sz="2800" dirty="0" smtClean="0">
                <a:latin typeface="Segoe UI Semibold" panose="020B0702040204020203" pitchFamily="34" charset="0"/>
              </a:rPr>
              <a:t>.</a:t>
            </a:r>
            <a:endParaRPr lang="en-US" sz="2800" dirty="0">
              <a:latin typeface="Segoe UI Semibold" panose="020B0702040204020203" pitchFamily="34" charset="0"/>
            </a:endParaRPr>
          </a:p>
        </p:txBody>
      </p:sp>
      <p:pic>
        <p:nvPicPr>
          <p:cNvPr id="1026" name="Picture 2" descr="http://upload.wikimedia.org/wikipedia/commons/2/20/Apricot_tree_flower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42" r="14313"/>
          <a:stretch/>
        </p:blipFill>
        <p:spPr bwMode="auto">
          <a:xfrm>
            <a:off x="4381500" y="2022534"/>
            <a:ext cx="2376056" cy="2702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9616" y="4318024"/>
            <a:ext cx="3360584" cy="25399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Rectangle 1"/>
          <p:cNvSpPr/>
          <p:nvPr/>
        </p:nvSpPr>
        <p:spPr>
          <a:xfrm>
            <a:off x="159327" y="2615256"/>
            <a:ext cx="426027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Segoe UI Semibold" panose="020B0702040204020203" pitchFamily="34" charset="0"/>
              </a:rPr>
              <a:t>Apricots grow on trees. </a:t>
            </a:r>
            <a:endParaRPr lang="en-US" sz="2800" dirty="0"/>
          </a:p>
        </p:txBody>
      </p:sp>
      <p:pic>
        <p:nvPicPr>
          <p:cNvPr id="1028" name="Picture 4" descr="http://www.subtleenergies.com/ormus/tw/08-08-09-Apricot2-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182" y="3194639"/>
            <a:ext cx="3962400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09171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71057" y="2478503"/>
            <a:ext cx="2366261" cy="306185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247713" y="3276600"/>
            <a:ext cx="8718550" cy="2057400"/>
            <a:chOff x="273050" y="3657600"/>
            <a:chExt cx="8718550" cy="2057400"/>
          </a:xfrm>
        </p:grpSpPr>
        <p:pic>
          <p:nvPicPr>
            <p:cNvPr id="5" name="Picture 2" descr="symbol, yellow, sun, symbols, orange, weather, clear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3050" y="3657600"/>
              <a:ext cx="2012950" cy="2012950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6" name="Picture 6" descr="stylized, simple, outline, cartoon, free, ice, winter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00600" y="3683848"/>
              <a:ext cx="1843642" cy="1937489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7" name="Picture 9" descr="black, fall, outline, drawing, silhouette, pattern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90800" y="3680618"/>
              <a:ext cx="2034381" cy="2034382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8" name="Picture 11" descr="umbrella, pink, spring, weather, rain, shower, april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98267" y="3699639"/>
              <a:ext cx="1993333" cy="1921698"/>
            </a:xfrm>
            <a:prstGeom prst="rect">
              <a:avLst/>
            </a:prstGeom>
            <a:solidFill>
              <a:schemeClr val="bg1"/>
            </a:solidFill>
          </p:spPr>
        </p:pic>
      </p:grpSp>
      <p:sp>
        <p:nvSpPr>
          <p:cNvPr id="9" name="Title 4"/>
          <p:cNvSpPr txBox="1">
            <a:spLocks/>
          </p:cNvSpPr>
          <p:nvPr/>
        </p:nvSpPr>
        <p:spPr>
          <a:xfrm>
            <a:off x="-609601" y="2438400"/>
            <a:ext cx="2638097" cy="685799"/>
          </a:xfrm>
          <a:prstGeom prst="rect">
            <a:avLst/>
          </a:prstGeom>
        </p:spPr>
        <p:txBody>
          <a:bodyPr/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>
              <a:buNone/>
            </a:pPr>
            <a:r>
              <a:rPr lang="en-US" sz="2800" dirty="0" smtClean="0">
                <a:effectLst/>
              </a:rPr>
              <a:t>Summer</a:t>
            </a:r>
            <a:endParaRPr lang="en-US" sz="2800" dirty="0">
              <a:solidFill>
                <a:schemeClr val="tx1"/>
              </a:solidFill>
              <a:effectLst/>
            </a:endParaRPr>
          </a:p>
        </p:txBody>
      </p:sp>
      <p:sp>
        <p:nvSpPr>
          <p:cNvPr id="10" name="Title 4"/>
          <p:cNvSpPr txBox="1">
            <a:spLocks/>
          </p:cNvSpPr>
          <p:nvPr/>
        </p:nvSpPr>
        <p:spPr>
          <a:xfrm>
            <a:off x="2137166" y="2438400"/>
            <a:ext cx="2638097" cy="685799"/>
          </a:xfrm>
          <a:prstGeom prst="rect">
            <a:avLst/>
          </a:prstGeom>
        </p:spPr>
        <p:txBody>
          <a:bodyPr/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ctr">
              <a:buNone/>
            </a:pPr>
            <a:r>
              <a:rPr lang="en-US" sz="2800" dirty="0" smtClean="0">
                <a:effectLst/>
              </a:rPr>
              <a:t>Fall</a:t>
            </a:r>
            <a:endParaRPr lang="en-US" sz="2800" dirty="0">
              <a:solidFill>
                <a:schemeClr val="tx1"/>
              </a:solidFill>
              <a:effectLst/>
            </a:endParaRPr>
          </a:p>
        </p:txBody>
      </p:sp>
      <p:sp>
        <p:nvSpPr>
          <p:cNvPr id="11" name="Title 4"/>
          <p:cNvSpPr txBox="1">
            <a:spLocks/>
          </p:cNvSpPr>
          <p:nvPr/>
        </p:nvSpPr>
        <p:spPr>
          <a:xfrm>
            <a:off x="3810000" y="2438400"/>
            <a:ext cx="2638097" cy="685799"/>
          </a:xfrm>
          <a:prstGeom prst="rect">
            <a:avLst/>
          </a:prstGeom>
        </p:spPr>
        <p:txBody>
          <a:bodyPr/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>
              <a:buNone/>
            </a:pPr>
            <a:r>
              <a:rPr lang="en-US" sz="2800" dirty="0" smtClean="0">
                <a:effectLst/>
              </a:rPr>
              <a:t>Winter</a:t>
            </a:r>
            <a:endParaRPr lang="en-US" sz="2800" dirty="0">
              <a:solidFill>
                <a:schemeClr val="tx1"/>
              </a:solidFill>
              <a:effectLst/>
            </a:endParaRPr>
          </a:p>
        </p:txBody>
      </p:sp>
      <p:sp>
        <p:nvSpPr>
          <p:cNvPr id="12" name="Title 4"/>
          <p:cNvSpPr txBox="1">
            <a:spLocks/>
          </p:cNvSpPr>
          <p:nvPr/>
        </p:nvSpPr>
        <p:spPr>
          <a:xfrm>
            <a:off x="6592648" y="2478503"/>
            <a:ext cx="2638097" cy="685799"/>
          </a:xfrm>
          <a:prstGeom prst="rect">
            <a:avLst/>
          </a:prstGeom>
        </p:spPr>
        <p:txBody>
          <a:bodyPr/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ctr">
              <a:buNone/>
            </a:pPr>
            <a:r>
              <a:rPr lang="en-US" sz="2800" dirty="0" smtClean="0">
                <a:effectLst/>
              </a:rPr>
              <a:t>Spring</a:t>
            </a:r>
            <a:endParaRPr lang="en-US" sz="2800" dirty="0">
              <a:solidFill>
                <a:schemeClr val="tx1"/>
              </a:solidFill>
              <a:effectLst/>
            </a:endParaRPr>
          </a:p>
        </p:txBody>
      </p:sp>
      <p:sp>
        <p:nvSpPr>
          <p:cNvPr id="14" name="Title 4"/>
          <p:cNvSpPr txBox="1">
            <a:spLocks/>
          </p:cNvSpPr>
          <p:nvPr/>
        </p:nvSpPr>
        <p:spPr>
          <a:xfrm>
            <a:off x="72139" y="457200"/>
            <a:ext cx="8894124" cy="1142999"/>
          </a:xfrm>
          <a:prstGeom prst="rect">
            <a:avLst/>
          </a:prstGeom>
        </p:spPr>
        <p:txBody>
          <a:bodyPr/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>
              <a:buNone/>
            </a:pPr>
            <a:r>
              <a:rPr lang="en-US" sz="4800" dirty="0" smtClean="0">
                <a:effectLst/>
              </a:rPr>
              <a:t>What season do we pick</a:t>
            </a:r>
            <a:r>
              <a:rPr lang="en-US" sz="4800" dirty="0" smtClean="0">
                <a:solidFill>
                  <a:srgbClr val="FF0000"/>
                </a:solidFill>
                <a:effectLst/>
              </a:rPr>
              <a:t> apricots</a:t>
            </a:r>
            <a:r>
              <a:rPr lang="en-US" sz="4800" dirty="0" smtClean="0">
                <a:effectLst/>
              </a:rPr>
              <a:t>?</a:t>
            </a:r>
            <a:endParaRPr lang="en-US" sz="4800" dirty="0">
              <a:solidFill>
                <a:schemeClr val="tx1"/>
              </a:solidFill>
              <a:effectLst/>
            </a:endParaRPr>
          </a:p>
        </p:txBody>
      </p:sp>
      <p:sp>
        <p:nvSpPr>
          <p:cNvPr id="15" name="Frame 14"/>
          <p:cNvSpPr/>
          <p:nvPr/>
        </p:nvSpPr>
        <p:spPr>
          <a:xfrm>
            <a:off x="0" y="0"/>
            <a:ext cx="9144000" cy="2057400"/>
          </a:xfrm>
          <a:prstGeom prst="frame">
            <a:avLst/>
          </a:prstGeom>
          <a:solidFill>
            <a:schemeClr val="accent6">
              <a:lumMod val="75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5-Point Star 15"/>
          <p:cNvSpPr/>
          <p:nvPr/>
        </p:nvSpPr>
        <p:spPr>
          <a:xfrm>
            <a:off x="408111" y="5777113"/>
            <a:ext cx="533400" cy="556736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950739" y="5901169"/>
            <a:ext cx="76553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Apricots are usually picked from mid to late summer.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044596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ame 3"/>
          <p:cNvSpPr/>
          <p:nvPr/>
        </p:nvSpPr>
        <p:spPr>
          <a:xfrm>
            <a:off x="0" y="0"/>
            <a:ext cx="1828800" cy="6858000"/>
          </a:xfrm>
          <a:prstGeom prst="frame">
            <a:avLst/>
          </a:prstGeom>
          <a:solidFill>
            <a:schemeClr val="accent6">
              <a:lumMod val="75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 rot="16200000">
            <a:off x="-2019300" y="2591426"/>
            <a:ext cx="58674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/>
            <a:r>
              <a:rPr lang="en-US" sz="4400" dirty="0">
                <a:latin typeface="Segoe UI Semibold"/>
              </a:rPr>
              <a:t>Why should we </a:t>
            </a:r>
            <a:r>
              <a:rPr lang="en-US" sz="4400" dirty="0" smtClean="0">
                <a:latin typeface="Segoe UI Semibold"/>
              </a:rPr>
              <a:t>eat </a:t>
            </a:r>
            <a:r>
              <a:rPr lang="en-US" sz="4400" dirty="0" smtClean="0">
                <a:solidFill>
                  <a:srgbClr val="FF0000"/>
                </a:solidFill>
                <a:latin typeface="Segoe UI Semibold"/>
              </a:rPr>
              <a:t>apricots</a:t>
            </a:r>
            <a:r>
              <a:rPr lang="en-US" sz="4400" dirty="0" smtClean="0">
                <a:latin typeface="Segoe UI Semibold"/>
              </a:rPr>
              <a:t>?</a:t>
            </a:r>
            <a:endParaRPr lang="en-US" sz="4400" dirty="0">
              <a:latin typeface="Segoe UI Semibold"/>
            </a:endParaRPr>
          </a:p>
        </p:txBody>
      </p:sp>
      <p:sp>
        <p:nvSpPr>
          <p:cNvPr id="7" name="Title 4"/>
          <p:cNvSpPr txBox="1">
            <a:spLocks/>
          </p:cNvSpPr>
          <p:nvPr/>
        </p:nvSpPr>
        <p:spPr>
          <a:xfrm>
            <a:off x="907473" y="0"/>
            <a:ext cx="2895600" cy="965637"/>
          </a:xfrm>
          <a:prstGeom prst="rect">
            <a:avLst/>
          </a:prstGeom>
        </p:spPr>
        <p:txBody>
          <a:bodyPr/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>
              <a:buNone/>
            </a:pPr>
            <a:r>
              <a:rPr lang="en-US" sz="4000" dirty="0" smtClean="0">
                <a:effectLst/>
              </a:rPr>
              <a:t>Fiber</a:t>
            </a:r>
            <a:endParaRPr lang="en-US" sz="4000" dirty="0">
              <a:solidFill>
                <a:schemeClr val="tx1"/>
              </a:solidFill>
              <a:effectLst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78" b="100000" l="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7618" y="609600"/>
            <a:ext cx="1586439" cy="2282356"/>
          </a:xfrm>
          <a:prstGeom prst="rect">
            <a:avLst/>
          </a:prstGeom>
        </p:spPr>
      </p:pic>
      <p:sp>
        <p:nvSpPr>
          <p:cNvPr id="9" name="TextBox 8"/>
          <p:cNvSpPr txBox="1">
            <a:spLocks noChangeArrowheads="1"/>
          </p:cNvSpPr>
          <p:nvPr/>
        </p:nvSpPr>
        <p:spPr bwMode="auto">
          <a:xfrm flipH="1">
            <a:off x="1828800" y="2929980"/>
            <a:ext cx="3071911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sz="2200" dirty="0"/>
              <a:t>Healthy </a:t>
            </a:r>
            <a:r>
              <a:rPr lang="en-US" sz="2200" dirty="0" smtClean="0"/>
              <a:t>digestion, cleans out your system</a:t>
            </a:r>
            <a:endParaRPr lang="en-US" sz="2200" dirty="0"/>
          </a:p>
        </p:txBody>
      </p:sp>
      <p:sp>
        <p:nvSpPr>
          <p:cNvPr id="10" name="Title 4"/>
          <p:cNvSpPr txBox="1">
            <a:spLocks/>
          </p:cNvSpPr>
          <p:nvPr/>
        </p:nvSpPr>
        <p:spPr>
          <a:xfrm>
            <a:off x="5811982" y="-1"/>
            <a:ext cx="2895600" cy="965637"/>
          </a:xfrm>
          <a:prstGeom prst="rect">
            <a:avLst/>
          </a:prstGeom>
        </p:spPr>
        <p:txBody>
          <a:bodyPr/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>
              <a:buNone/>
            </a:pPr>
            <a:r>
              <a:rPr lang="en-US" sz="4000" dirty="0" smtClean="0">
                <a:effectLst/>
              </a:rPr>
              <a:t>Potassium</a:t>
            </a:r>
            <a:endParaRPr lang="en-US" sz="4000" dirty="0">
              <a:solidFill>
                <a:schemeClr val="tx1"/>
              </a:solidFill>
              <a:effectLst/>
            </a:endParaRPr>
          </a:p>
        </p:txBody>
      </p:sp>
      <p:sp>
        <p:nvSpPr>
          <p:cNvPr id="11" name="Title 4"/>
          <p:cNvSpPr txBox="1">
            <a:spLocks/>
          </p:cNvSpPr>
          <p:nvPr/>
        </p:nvSpPr>
        <p:spPr>
          <a:xfrm>
            <a:off x="1637676" y="3558156"/>
            <a:ext cx="2895600" cy="965637"/>
          </a:xfrm>
          <a:prstGeom prst="rect">
            <a:avLst/>
          </a:prstGeom>
        </p:spPr>
        <p:txBody>
          <a:bodyPr/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>
              <a:buNone/>
            </a:pPr>
            <a:r>
              <a:rPr lang="en-US" sz="4000" dirty="0" smtClean="0">
                <a:effectLst/>
              </a:rPr>
              <a:t>Vitamin C</a:t>
            </a:r>
            <a:endParaRPr lang="en-US" sz="4000" dirty="0">
              <a:solidFill>
                <a:schemeClr val="tx1"/>
              </a:solidFill>
              <a:effectLst/>
            </a:endParaRPr>
          </a:p>
        </p:txBody>
      </p:sp>
      <p:sp>
        <p:nvSpPr>
          <p:cNvPr id="12" name="Title 4"/>
          <p:cNvSpPr txBox="1">
            <a:spLocks/>
          </p:cNvSpPr>
          <p:nvPr/>
        </p:nvSpPr>
        <p:spPr>
          <a:xfrm>
            <a:off x="5811982" y="3581400"/>
            <a:ext cx="2895600" cy="965637"/>
          </a:xfrm>
          <a:prstGeom prst="rect">
            <a:avLst/>
          </a:prstGeom>
        </p:spPr>
        <p:txBody>
          <a:bodyPr/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>
              <a:buNone/>
            </a:pPr>
            <a:r>
              <a:rPr lang="en-US" sz="4000" dirty="0" smtClean="0">
                <a:effectLst/>
              </a:rPr>
              <a:t>Vitamin A</a:t>
            </a:r>
            <a:endParaRPr lang="en-US" sz="4000" dirty="0">
              <a:solidFill>
                <a:schemeClr val="tx1"/>
              </a:solidFill>
              <a:effectLst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828800" y="6032190"/>
            <a:ext cx="41148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Healthy 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immune 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system 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(prevents 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colds)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6917" b="90000" l="14330" r="89927">
                        <a14:foregroundMark x1="47975" y1="40417" x2="47975" y2="40417"/>
                        <a14:backgroundMark x1="70093" y1="32833" x2="70093" y2="2766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606" t="17151" r="16414" b="12878"/>
          <a:stretch/>
        </p:blipFill>
        <p:spPr>
          <a:xfrm>
            <a:off x="6629400" y="586996"/>
            <a:ext cx="1742167" cy="223454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6324600" y="3048000"/>
            <a:ext cx="251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Healthy muscles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464984" y="5900779"/>
            <a:ext cx="22785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Healthy eyes</a:t>
            </a:r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0691" y="4220339"/>
            <a:ext cx="1988127" cy="1806037"/>
          </a:xfrm>
          <a:prstGeom prst="rect">
            <a:avLst/>
          </a:prstGeom>
        </p:spPr>
      </p:pic>
      <p:sp>
        <p:nvSpPr>
          <p:cNvPr id="22" name="&quot;No&quot; Symbol 21"/>
          <p:cNvSpPr/>
          <p:nvPr/>
        </p:nvSpPr>
        <p:spPr>
          <a:xfrm>
            <a:off x="2289878" y="4130493"/>
            <a:ext cx="2149754" cy="1985730"/>
          </a:xfrm>
          <a:prstGeom prst="noSmoking">
            <a:avLst/>
          </a:prstGeom>
          <a:solidFill>
            <a:srgbClr val="FF0000">
              <a:alpha val="72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6563533" y="4605401"/>
            <a:ext cx="2057400" cy="855001"/>
            <a:chOff x="9372601" y="2129350"/>
            <a:chExt cx="3429000" cy="1680077"/>
          </a:xfrm>
        </p:grpSpPr>
        <p:sp>
          <p:nvSpPr>
            <p:cNvPr id="23" name="Rectangle 22"/>
            <p:cNvSpPr/>
            <p:nvPr/>
          </p:nvSpPr>
          <p:spPr>
            <a:xfrm>
              <a:off x="10439400" y="2129350"/>
              <a:ext cx="1585593" cy="16800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4" name="Picture 5" descr="C:\Users\Discovery Center\Desktop\Eyes.pn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72601" y="2133600"/>
              <a:ext cx="3429000" cy="16758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942828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ame 3"/>
          <p:cNvSpPr/>
          <p:nvPr/>
        </p:nvSpPr>
        <p:spPr>
          <a:xfrm>
            <a:off x="0" y="0"/>
            <a:ext cx="9144000" cy="2057400"/>
          </a:xfrm>
          <a:prstGeom prst="frame">
            <a:avLst/>
          </a:prstGeom>
          <a:solidFill>
            <a:schemeClr val="accent6">
              <a:lumMod val="75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23900" y="381000"/>
            <a:ext cx="76962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4400" dirty="0" smtClean="0">
                <a:latin typeface="Segoe UI Semibold" panose="020B0702040204020203" pitchFamily="34" charset="0"/>
              </a:rPr>
              <a:t>How do you pick a good </a:t>
            </a:r>
            <a:r>
              <a:rPr lang="en-US" sz="4400" dirty="0" smtClean="0">
                <a:solidFill>
                  <a:srgbClr val="FF0000"/>
                </a:solidFill>
                <a:latin typeface="Segoe UI Semibold" panose="020B0702040204020203" pitchFamily="34" charset="0"/>
              </a:rPr>
              <a:t>apricot</a:t>
            </a:r>
            <a:r>
              <a:rPr lang="en-US" sz="4400" dirty="0" smtClean="0">
                <a:latin typeface="Segoe UI Semibold" panose="020B0702040204020203" pitchFamily="34" charset="0"/>
              </a:rPr>
              <a:t>?</a:t>
            </a:r>
            <a:endParaRPr lang="en-US" sz="4400" dirty="0">
              <a:latin typeface="Segoe UI Semibold" panose="020B0702040204020203" pitchFamily="34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3855" y="2133599"/>
            <a:ext cx="4710545" cy="3671455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Apricots should be </a:t>
            </a:r>
            <a:r>
              <a:rPr lang="en-US" dirty="0" smtClean="0"/>
              <a:t>firm and </a:t>
            </a:r>
            <a:r>
              <a:rPr lang="en-US" dirty="0" smtClean="0"/>
              <a:t>have a consistent yellow/orange/red color.</a:t>
            </a:r>
          </a:p>
          <a:p>
            <a:r>
              <a:rPr lang="en-US" dirty="0" smtClean="0"/>
              <a:t>Avoid those with bruises or soft spots.</a:t>
            </a:r>
          </a:p>
          <a:p>
            <a:r>
              <a:rPr lang="en-US" dirty="0" smtClean="0"/>
              <a:t>Apricots can be stored in the refrigerator for up to a </a:t>
            </a:r>
            <a:r>
              <a:rPr lang="en-US" dirty="0" smtClean="0"/>
              <a:t>week and should be rinsed before eaten.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8" name="5-Point Star 7"/>
          <p:cNvSpPr/>
          <p:nvPr/>
        </p:nvSpPr>
        <p:spPr>
          <a:xfrm>
            <a:off x="280670" y="5783105"/>
            <a:ext cx="533400" cy="556736"/>
          </a:xfrm>
          <a:prstGeom prst="star5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14070" y="5783105"/>
            <a:ext cx="73393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Fun fact: California produces over 95% of United States’ apricots. </a:t>
            </a:r>
            <a:endParaRPr lang="en-US" sz="2400" dirty="0"/>
          </a:p>
        </p:txBody>
      </p:sp>
      <p:pic>
        <p:nvPicPr>
          <p:cNvPr id="2050" name="Picture 2" descr="http://upload.wikimedia.org/wikipedia/commons/thumb/2/2a/Apricot_and_cross_section.jpg/220px-Apricot_and_cross_secti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1921" y="2590800"/>
            <a:ext cx="4411579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13157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4"/>
          <p:cNvSpPr txBox="1">
            <a:spLocks/>
          </p:cNvSpPr>
          <p:nvPr/>
        </p:nvSpPr>
        <p:spPr>
          <a:xfrm>
            <a:off x="457200" y="609600"/>
            <a:ext cx="8229600" cy="4648200"/>
          </a:xfrm>
          <a:prstGeom prst="rect">
            <a:avLst/>
          </a:prstGeom>
        </p:spPr>
        <p:txBody>
          <a:bodyPr/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>
              <a:buFont typeface="Georgia" pitchFamily="18" charset="0"/>
              <a:buNone/>
            </a:pPr>
            <a:r>
              <a:rPr lang="en-US" sz="8800" dirty="0" smtClean="0">
                <a:effectLst/>
              </a:rPr>
              <a:t>Lets try some </a:t>
            </a:r>
            <a:br>
              <a:rPr lang="en-US" sz="8800" dirty="0" smtClean="0">
                <a:effectLst/>
              </a:rPr>
            </a:br>
            <a:r>
              <a:rPr lang="en-US" sz="8800" dirty="0" smtClean="0">
                <a:effectLst/>
              </a:rPr>
              <a:t>			</a:t>
            </a:r>
            <a:r>
              <a:rPr lang="en-US" sz="8800" dirty="0" smtClean="0">
                <a:solidFill>
                  <a:srgbClr val="FF0000"/>
                </a:solidFill>
                <a:effectLst/>
              </a:rPr>
              <a:t>apricots!</a:t>
            </a:r>
            <a:endParaRPr lang="en-US" sz="8800" dirty="0">
              <a:solidFill>
                <a:schemeClr val="accent1"/>
              </a:solidFill>
              <a:effectLst/>
            </a:endParaRPr>
          </a:p>
        </p:txBody>
      </p:sp>
      <p:sp>
        <p:nvSpPr>
          <p:cNvPr id="6" name="Frame 5"/>
          <p:cNvSpPr/>
          <p:nvPr/>
        </p:nvSpPr>
        <p:spPr>
          <a:xfrm>
            <a:off x="0" y="5219"/>
            <a:ext cx="9144000" cy="6858000"/>
          </a:xfrm>
          <a:prstGeom prst="frame">
            <a:avLst>
              <a:gd name="adj1" fmla="val 5144"/>
            </a:avLst>
          </a:prstGeom>
          <a:solidFill>
            <a:schemeClr val="accent6">
              <a:lumMod val="7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352800"/>
            <a:ext cx="4569918" cy="30410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339110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356</TotalTime>
  <Words>171</Words>
  <Application>Microsoft Office PowerPoint</Application>
  <PresentationFormat>On-screen Show (4:3)</PresentationFormat>
  <Paragraphs>29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History about apricots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SD Discovery Center</dc:creator>
  <cp:lastModifiedBy>Discovery</cp:lastModifiedBy>
  <cp:revision>22</cp:revision>
  <dcterms:created xsi:type="dcterms:W3CDTF">2014-05-27T16:57:50Z</dcterms:created>
  <dcterms:modified xsi:type="dcterms:W3CDTF">2014-08-14T20:39:05Z</dcterms:modified>
</cp:coreProperties>
</file>